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7DBE"/>
    <a:srgbClr val="F0F0F0"/>
    <a:srgbClr val="3E407F"/>
    <a:srgbClr val="3C45BE"/>
    <a:srgbClr val="1A0A32"/>
    <a:srgbClr val="120825"/>
    <a:srgbClr val="040208"/>
    <a:srgbClr val="E6E6E6"/>
    <a:srgbClr val="0C051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68"/>
  </p:normalViewPr>
  <p:slideViewPr>
    <p:cSldViewPr snapToGrid="0">
      <p:cViewPr varScale="1">
        <p:scale>
          <a:sx n="114" d="100"/>
          <a:sy n="114" d="100"/>
        </p:scale>
        <p:origin x="9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52B5B-6D38-A94D-BBB3-961EE0D6633B}" type="datetimeFigureOut">
              <a:rPr lang="en-US" smtClean="0"/>
              <a:t>9/24/25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DF38A-F006-4A46-81B3-82172978E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621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DF38A-F006-4A46-81B3-82172978E7A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294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1FC23-932C-862F-8A32-353B5E9CA8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393A6C-F1DB-9B97-F887-F81D2E3864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94B67-5004-E35E-80EC-ADA99CC0F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6978F-8DE8-A2D9-DD53-C5309B62A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C1BDE-8C76-9F20-2113-3C276B56C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780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E4BDA-9D39-20FF-22C7-138F75BFD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B4D0E6-7A60-3F2E-C909-2EEEC1F7C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0AAA1-741F-8BBD-902B-0E39F2C94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49684-E783-3236-B438-8C4624DEE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F9A00-5565-561B-E856-99DBC66BD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181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1DD2C4-5C73-E2AC-A1B0-67987E1A1E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6A450D-FDC2-2191-D115-C19F8C1D7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3280A-7A25-A219-6073-6D00D3FA7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3A51F8-5B76-CAF1-4C89-0235C6593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B9E71F-2001-400B-D6B5-57DA01505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87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0CFA5-F85C-D1BF-6435-4B5E75504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B10A8A-5781-B804-2E9C-C8F65AFB2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428D6-AA91-9223-004D-AFBA46288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B709B-0F1B-06F2-4AFF-C8F49CFD5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D2400-FD24-304A-EE52-794078416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531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40A61-6815-490D-94DC-B10CF8CFA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D037DB-E75E-8160-5950-447B572FC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0ABA6-34C9-5FDA-13E6-6B3D86C8F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8B818B-664A-AC14-4ED6-CF3F789DA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AE047F-61E6-D9EF-0A90-9D4717563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96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65965-ED9B-13F9-7ADB-6D62316A6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00D0-6A3C-3A07-ADA5-592BCC164D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B623D-09AE-4B42-0FC4-BD61E9ECB4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89FAE9-FD52-AE50-CF73-8BB999465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5D36FB-819D-653C-45F2-26E9B8041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63583-1A16-C7D5-F7E0-9A9BC8DC1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201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DE37E-2BF0-5602-58C0-82DCBEFF0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569ECD-A020-5034-5D6A-B3F137C4B8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5E028-CFD0-025D-AF21-D9B4E6F30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621409-36B0-24CC-FD3D-98321E8BBC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749E9E-8B7A-8CE1-4526-2B660E2D69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C591E9-EADB-EB6E-CBF5-72E5457A6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010D83-0841-6A16-349A-066635641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10BE78-3E97-C379-930A-7E6158556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25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92192-67B2-7C3E-B611-A30711C25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B9EDBF-17A4-164E-AB88-30118189F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175A3F-CFC3-F4EB-A187-B416C3B29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A65596-6278-C5EE-99A8-567D74D87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665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7A1181-3015-C233-F081-DAA6C9C67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E4BBCC-B32C-762A-D769-BAF5DD201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FEA31-DB0E-5133-27D2-FB5257880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08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3B895-9988-4079-EF67-6F7AD36F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ADC06-DCE7-CA04-8BC1-555423A8B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014F08-D328-3B33-89F4-FA94D4E9F1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EBD7B0-67A8-701E-72C0-51DF82D80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DB1F6B-3E44-ADFA-DBF3-623B84121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752535-9F11-5FFD-FAE3-8F1EE2E71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553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FB5F8-EBDF-D038-6720-651B5C34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97A9C4-FC0E-775D-C6FB-BB3C44FF30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BADBE9-389B-2F9A-45E6-D053CB80A5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953905-216C-43A2-03AF-8E8F67D90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DEA2F-DB82-2D77-5128-A1FA7AFD5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658C60-E130-4A90-BBA4-B907F4314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403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4498AC-4675-EE32-F1A1-37D9EC5DC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C24E30-FC01-2819-AF4B-1B5481785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0A991-FE95-1130-6F07-5DE0A046C0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6824B8-6239-3046-807E-503A23FF7B42}" type="datetimeFigureOut">
              <a:rPr lang="en-US" smtClean="0"/>
              <a:t>9/24/25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E7786-A50D-DDDA-2D07-50B0C0BF54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A71768-606F-66D8-5D12-A87BE06CE7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664878-567F-324B-944C-96F235A43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884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10" Type="http://schemas.openxmlformats.org/officeDocument/2006/relationships/image" Target="../media/image39.gif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A0A32"/>
            </a:gs>
            <a:gs pos="33000">
              <a:srgbClr val="0C051A"/>
            </a:gs>
            <a:gs pos="68000">
              <a:srgbClr val="040208"/>
            </a:gs>
            <a:gs pos="100000">
              <a:srgbClr val="0000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6CD4B-0803-ACE3-DE5C-FE57B03E58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691053"/>
            <a:ext cx="9144000" cy="1023241"/>
          </a:xfrm>
        </p:spPr>
        <p:txBody>
          <a:bodyPr/>
          <a:lstStyle/>
          <a:p>
            <a:r>
              <a:rPr lang="en-US" b="1" dirty="0">
                <a:solidFill>
                  <a:srgbClr val="E6E6E6"/>
                </a:solidFill>
                <a:latin typeface="Geist Black" pitchFamily="2" charset="77"/>
                <a:ea typeface="Geist Black" pitchFamily="2" charset="77"/>
                <a:cs typeface="Geist Black" pitchFamily="2" charset="77"/>
              </a:rPr>
              <a:t>Obsidian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4BE802-AC7D-5790-3DDE-E899CCAEC3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293224"/>
            <a:ext cx="12192000" cy="564776"/>
          </a:xfrm>
        </p:spPr>
        <p:txBody>
          <a:bodyPr>
            <a:normAutofit/>
          </a:bodyPr>
          <a:lstStyle/>
          <a:p>
            <a:pPr marL="11113"/>
            <a:r>
              <a:rPr lang="en-US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Aidan Honor								       September 24, 2025</a:t>
            </a:r>
          </a:p>
        </p:txBody>
      </p:sp>
      <p:pic>
        <p:nvPicPr>
          <p:cNvPr id="1026" name="Picture 2" descr="Obsidian (logiciel) — Wikipédia">
            <a:extLst>
              <a:ext uri="{FF2B5EF4-FFF2-40B4-BE49-F238E27FC236}">
                <a16:creationId xmlns:a16="http://schemas.microsoft.com/office/drawing/2014/main" id="{4F396CF7-C8AB-BE5F-3E7D-91AEDF677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173" y="1795347"/>
            <a:ext cx="1633653" cy="1633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134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20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E06809-EFAF-4F23-A00D-90908D2FC6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E7D5C-BB10-BB10-7378-C7E80FD34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45" y="32754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Download today!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F332142-006F-4C4D-541B-78D6301F5A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92385" y="2161206"/>
            <a:ext cx="952500" cy="9525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F108F1D-0F4F-7B88-ECA2-89F720FA72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70365" y="2161206"/>
            <a:ext cx="952500" cy="9525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B4D43304-A611-A313-95B0-AF294E8344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4405" y="2161206"/>
            <a:ext cx="952501" cy="952501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43F1FBAB-3EA2-AA0B-E9D3-B35E481635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36425" y="2161206"/>
            <a:ext cx="952501" cy="95250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4E8082C-0853-9607-AE9F-0C903DE93F6C}"/>
              </a:ext>
            </a:extLst>
          </p:cNvPr>
          <p:cNvSpPr txBox="1"/>
          <p:nvPr/>
        </p:nvSpPr>
        <p:spPr>
          <a:xfrm>
            <a:off x="2370365" y="3244334"/>
            <a:ext cx="952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iOS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852846-B686-3FC7-DF76-67E69876B920}"/>
              </a:ext>
            </a:extLst>
          </p:cNvPr>
          <p:cNvSpPr txBox="1"/>
          <p:nvPr/>
        </p:nvSpPr>
        <p:spPr>
          <a:xfrm>
            <a:off x="2370365" y="3738068"/>
            <a:ext cx="952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macOS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2ADAAD-468D-B859-8934-BAE88DA78A24}"/>
              </a:ext>
            </a:extLst>
          </p:cNvPr>
          <p:cNvSpPr txBox="1"/>
          <p:nvPr/>
        </p:nvSpPr>
        <p:spPr>
          <a:xfrm>
            <a:off x="4154260" y="3244334"/>
            <a:ext cx="142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Ubuntu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94A095-C54D-9A22-E128-0782BB6E80E3}"/>
              </a:ext>
            </a:extLst>
          </p:cNvPr>
          <p:cNvSpPr txBox="1"/>
          <p:nvPr/>
        </p:nvSpPr>
        <p:spPr>
          <a:xfrm>
            <a:off x="4154260" y="3744294"/>
            <a:ext cx="1428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Debian-based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FD884E-9865-FDFE-F00E-FAFDE8FC517B}"/>
              </a:ext>
            </a:extLst>
          </p:cNvPr>
          <p:cNvSpPr txBox="1"/>
          <p:nvPr/>
        </p:nvSpPr>
        <p:spPr>
          <a:xfrm>
            <a:off x="4154260" y="4521253"/>
            <a:ext cx="142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Flatpak</a:t>
            </a:r>
            <a:endParaRPr lang="en-US" dirty="0">
              <a:solidFill>
                <a:schemeClr val="bg1"/>
              </a:solidFill>
              <a:latin typeface="Geist Medium" pitchFamily="2" charset="77"/>
              <a:ea typeface="Geist Medium" pitchFamily="2" charset="77"/>
              <a:cs typeface="Geist Medium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2DE7E0-4D0C-E861-C9C2-3E6E84873F4C}"/>
              </a:ext>
            </a:extLst>
          </p:cNvPr>
          <p:cNvSpPr txBox="1"/>
          <p:nvPr/>
        </p:nvSpPr>
        <p:spPr>
          <a:xfrm>
            <a:off x="6176280" y="3244334"/>
            <a:ext cx="142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Android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2CC5A68-64AA-C1FD-BA0D-B03AEC529A2D}"/>
              </a:ext>
            </a:extLst>
          </p:cNvPr>
          <p:cNvSpPr txBox="1"/>
          <p:nvPr/>
        </p:nvSpPr>
        <p:spPr>
          <a:xfrm>
            <a:off x="8198300" y="3282042"/>
            <a:ext cx="142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Windows 11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B414FD-9155-9E50-087F-1A95C26F287F}"/>
              </a:ext>
            </a:extLst>
          </p:cNvPr>
          <p:cNvSpPr txBox="1"/>
          <p:nvPr/>
        </p:nvSpPr>
        <p:spPr>
          <a:xfrm>
            <a:off x="8198300" y="3698127"/>
            <a:ext cx="1428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Windows 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5FDD59-7BC1-910E-0064-7826BE48B5BD}"/>
              </a:ext>
            </a:extLst>
          </p:cNvPr>
          <p:cNvSpPr txBox="1"/>
          <p:nvPr/>
        </p:nvSpPr>
        <p:spPr>
          <a:xfrm>
            <a:off x="3435806" y="5651728"/>
            <a:ext cx="5320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Geist Black" pitchFamily="2" charset="77"/>
                <a:ea typeface="Geist Black" pitchFamily="2" charset="77"/>
                <a:cs typeface="Geist Black" pitchFamily="2" charset="77"/>
              </a:rPr>
              <a:t>https://</a:t>
            </a:r>
            <a:r>
              <a:rPr lang="en-US" sz="3600" b="1" dirty="0" err="1">
                <a:solidFill>
                  <a:schemeClr val="bg1"/>
                </a:solidFill>
                <a:latin typeface="Geist Black" pitchFamily="2" charset="77"/>
                <a:ea typeface="Geist Black" pitchFamily="2" charset="77"/>
                <a:cs typeface="Geist Black" pitchFamily="2" charset="77"/>
              </a:rPr>
              <a:t>obsidian.md</a:t>
            </a:r>
            <a:r>
              <a:rPr lang="en-US" sz="3600" b="1" dirty="0">
                <a:solidFill>
                  <a:schemeClr val="bg1"/>
                </a:solidFill>
                <a:latin typeface="Geist Black" pitchFamily="2" charset="77"/>
                <a:ea typeface="Geist Black" pitchFamily="2" charset="77"/>
                <a:cs typeface="Geist Black" pitchFamily="2" charset="77"/>
              </a:rPr>
              <a:t>/</a:t>
            </a:r>
          </a:p>
        </p:txBody>
      </p:sp>
      <p:pic>
        <p:nvPicPr>
          <p:cNvPr id="6146" name="Picture 2" descr="A QR Code">
            <a:extLst>
              <a:ext uri="{FF2B5EF4-FFF2-40B4-BE49-F238E27FC236}">
                <a16:creationId xmlns:a16="http://schemas.microsoft.com/office/drawing/2014/main" id="{E320BD09-32ED-F037-4128-DFDF4A336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91791"/>
            <a:ext cx="1766209" cy="176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A QR Code">
            <a:extLst>
              <a:ext uri="{FF2B5EF4-FFF2-40B4-BE49-F238E27FC236}">
                <a16:creationId xmlns:a16="http://schemas.microsoft.com/office/drawing/2014/main" id="{D5CA8068-F54C-3777-64F6-569ABB077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5791" y="5091790"/>
            <a:ext cx="1766209" cy="176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115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2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35340-C047-64BE-1BC5-8CC958F06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45" y="32754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Obsidian is for </a:t>
            </a:r>
            <a:r>
              <a:rPr lang="en-US" b="1" i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creating.</a:t>
            </a:r>
            <a:endParaRPr lang="en-US" b="1" dirty="0">
              <a:solidFill>
                <a:srgbClr val="F0F0F0"/>
              </a:solidFill>
              <a:latin typeface="Geist SemiBold" pitchFamily="2" charset="77"/>
              <a:ea typeface="Geist SemiBold" pitchFamily="2" charset="77"/>
              <a:cs typeface="Geist SemiBold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15938-0C84-2E21-FD91-DFF289ED20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45" y="1934024"/>
            <a:ext cx="4387341" cy="553061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3400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Content-agnostic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BF6B6CD1-9348-5901-1463-63811DC18F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2692" y="5106068"/>
            <a:ext cx="428908" cy="428908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8E0D0C6-B315-7348-DB27-14721BFABBBE}"/>
              </a:ext>
            </a:extLst>
          </p:cNvPr>
          <p:cNvSpPr txBox="1">
            <a:spLocks/>
          </p:cNvSpPr>
          <p:nvPr/>
        </p:nvSpPr>
        <p:spPr>
          <a:xfrm>
            <a:off x="1345404" y="5106068"/>
            <a:ext cx="4387341" cy="4289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Assignments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F4CEC4D-9B5A-7EBD-082A-31E6441054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2692" y="3224315"/>
            <a:ext cx="429768" cy="429768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77B7F38-B450-C22F-F29A-2B5815EB5163}"/>
              </a:ext>
            </a:extLst>
          </p:cNvPr>
          <p:cNvSpPr txBox="1">
            <a:spLocks/>
          </p:cNvSpPr>
          <p:nvPr/>
        </p:nvSpPr>
        <p:spPr>
          <a:xfrm>
            <a:off x="1345404" y="3264156"/>
            <a:ext cx="4387341" cy="4289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Planning and Brainstorming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F2A33D55-AF85-922C-2B77-EB33733D20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2692" y="3851566"/>
            <a:ext cx="429768" cy="429768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D1D1EC41-EF83-87E4-8943-37144ACED21A}"/>
              </a:ext>
            </a:extLst>
          </p:cNvPr>
          <p:cNvSpPr txBox="1">
            <a:spLocks/>
          </p:cNvSpPr>
          <p:nvPr/>
        </p:nvSpPr>
        <p:spPr>
          <a:xfrm>
            <a:off x="1345404" y="3852426"/>
            <a:ext cx="4387341" cy="4289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Diagrams and Drawings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FA41B22E-B45B-3BAA-E1C7-DFC67FE543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2692" y="4478817"/>
            <a:ext cx="429768" cy="429768"/>
          </a:xfrm>
          <a:prstGeom prst="rect">
            <a:avLst/>
          </a:prstGeom>
        </p:spPr>
      </p:pic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28DC6DE-573A-8A59-491A-8D9117838764}"/>
              </a:ext>
            </a:extLst>
          </p:cNvPr>
          <p:cNvSpPr txBox="1">
            <a:spLocks/>
          </p:cNvSpPr>
          <p:nvPr/>
        </p:nvSpPr>
        <p:spPr>
          <a:xfrm>
            <a:off x="1345404" y="4479677"/>
            <a:ext cx="4387341" cy="4289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Massive Documents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F8BF3CBF-6055-9782-1C6A-307DE453B1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11832" y="5732459"/>
            <a:ext cx="429768" cy="429768"/>
          </a:xfrm>
          <a:prstGeom prst="rect">
            <a:avLst/>
          </a:prstGeom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C9F03B8A-1B5D-18F3-D317-C9CFE01DE4DB}"/>
              </a:ext>
            </a:extLst>
          </p:cNvPr>
          <p:cNvSpPr txBox="1">
            <a:spLocks/>
          </p:cNvSpPr>
          <p:nvPr/>
        </p:nvSpPr>
        <p:spPr>
          <a:xfrm>
            <a:off x="1345404" y="5733319"/>
            <a:ext cx="4387341" cy="4289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Code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8F1B7F8-1EFB-FB68-5464-764A09A2242B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r="2312"/>
          <a:stretch>
            <a:fillRect/>
          </a:stretch>
        </p:blipFill>
        <p:spPr>
          <a:xfrm>
            <a:off x="8298709" y="0"/>
            <a:ext cx="30093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511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20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01EDE0-20E1-8CF3-2744-245E0C15D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1D796-FFCD-31CE-F7D2-CC8545414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45" y="32754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Obsidian is Markdown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09D7A-73BD-C00F-ADB4-2115273EA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45" y="1700989"/>
            <a:ext cx="6442690" cy="553061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3400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Save space, time, and sanity.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EC79E2-D4E0-9B80-83B7-DC5A1A583522}"/>
              </a:ext>
            </a:extLst>
          </p:cNvPr>
          <p:cNvSpPr txBox="1"/>
          <p:nvPr/>
        </p:nvSpPr>
        <p:spPr>
          <a:xfrm>
            <a:off x="743265" y="4744875"/>
            <a:ext cx="31275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0F0F0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18,000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4323C8-1F52-85DC-5950-D15E00F18B55}"/>
              </a:ext>
            </a:extLst>
          </p:cNvPr>
          <p:cNvSpPr txBox="1"/>
          <p:nvPr/>
        </p:nvSpPr>
        <p:spPr>
          <a:xfrm>
            <a:off x="6014248" y="4744874"/>
            <a:ext cx="11952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E6E6E6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74AF4E-4C7F-6C56-86CA-85ED65BDAE52}"/>
              </a:ext>
            </a:extLst>
          </p:cNvPr>
          <p:cNvSpPr txBox="1"/>
          <p:nvPr/>
        </p:nvSpPr>
        <p:spPr>
          <a:xfrm>
            <a:off x="4245775" y="4744875"/>
            <a:ext cx="6427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8A7DBE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58D98F-9D26-9B23-060E-C654E4C6C691}"/>
              </a:ext>
            </a:extLst>
          </p:cNvPr>
          <p:cNvSpPr txBox="1"/>
          <p:nvPr/>
        </p:nvSpPr>
        <p:spPr>
          <a:xfrm>
            <a:off x="8433325" y="4903301"/>
            <a:ext cx="6427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8A7DBE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=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D9657F-91F0-A206-B1C2-D2FFA52CC003}"/>
              </a:ext>
            </a:extLst>
          </p:cNvPr>
          <p:cNvSpPr txBox="1"/>
          <p:nvPr/>
        </p:nvSpPr>
        <p:spPr>
          <a:xfrm>
            <a:off x="9348957" y="4744874"/>
            <a:ext cx="2404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E6E6E6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4.45</a:t>
            </a:r>
          </a:p>
          <a:p>
            <a:pPr algn="ctr"/>
            <a:r>
              <a:rPr lang="en-US" sz="5400" b="1" dirty="0">
                <a:solidFill>
                  <a:srgbClr val="E6E6E6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MB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B71C9E-F41F-F861-2B86-217F983AE214}"/>
              </a:ext>
            </a:extLst>
          </p:cNvPr>
          <p:cNvSpPr txBox="1"/>
          <p:nvPr/>
        </p:nvSpPr>
        <p:spPr>
          <a:xfrm>
            <a:off x="743264" y="5718910"/>
            <a:ext cx="3127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E6E6E6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words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8AF6C7-B8E8-325B-3527-779E0347430E}"/>
              </a:ext>
            </a:extLst>
          </p:cNvPr>
          <p:cNvSpPr txBox="1"/>
          <p:nvPr/>
        </p:nvSpPr>
        <p:spPr>
          <a:xfrm>
            <a:off x="5032910" y="5718909"/>
            <a:ext cx="3127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E6E6E6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attachments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93788DC-BFDD-1286-4DA9-4F2344B03B5F}"/>
              </a:ext>
            </a:extLst>
          </p:cNvPr>
          <p:cNvSpPr/>
          <p:nvPr/>
        </p:nvSpPr>
        <p:spPr>
          <a:xfrm>
            <a:off x="474945" y="2789202"/>
            <a:ext cx="11278191" cy="1420519"/>
          </a:xfrm>
          <a:prstGeom prst="roundRect">
            <a:avLst/>
          </a:prstGeom>
          <a:gradFill flip="none" rotWithShape="1">
            <a:gsLst>
              <a:gs pos="0">
                <a:srgbClr val="040208"/>
              </a:gs>
              <a:gs pos="49000">
                <a:srgbClr val="120825"/>
              </a:gs>
              <a:gs pos="100000">
                <a:srgbClr val="1A0A32"/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82A091-A9F2-96F4-C21C-E5C1EA65FF0D}"/>
              </a:ext>
            </a:extLst>
          </p:cNvPr>
          <p:cNvSpPr txBox="1"/>
          <p:nvPr/>
        </p:nvSpPr>
        <p:spPr>
          <a:xfrm>
            <a:off x="1079638" y="2882136"/>
            <a:ext cx="2690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0F0F0"/>
                </a:solidFill>
              </a:rPr>
              <a:t>Did you know?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F1BDA05-8AEC-7640-B00B-0674531E1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7822" y="2917838"/>
            <a:ext cx="451816" cy="45181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9AF634-E832-A454-289F-6DF7195076D8}"/>
              </a:ext>
            </a:extLst>
          </p:cNvPr>
          <p:cNvSpPr txBox="1"/>
          <p:nvPr/>
        </p:nvSpPr>
        <p:spPr>
          <a:xfrm>
            <a:off x="556837" y="3477916"/>
            <a:ext cx="11065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0F0F0"/>
                </a:solidFill>
              </a:rPr>
              <a:t>Files created with Microsoft Word (in formats such as .docx) can be up to 30x larger for the </a:t>
            </a:r>
            <a:r>
              <a:rPr lang="en-US" i="1" dirty="0">
                <a:solidFill>
                  <a:srgbClr val="F0F0F0"/>
                </a:solidFill>
              </a:rPr>
              <a:t>same content?</a:t>
            </a:r>
            <a:r>
              <a:rPr lang="en-US" dirty="0">
                <a:solidFill>
                  <a:srgbClr val="F0F0F0"/>
                </a:solidFill>
              </a:rPr>
              <a:t> Shorter Word files tend to create a worse size-to-content ratio.</a:t>
            </a:r>
          </a:p>
        </p:txBody>
      </p:sp>
    </p:spTree>
    <p:extLst>
      <p:ext uri="{BB962C8B-B14F-4D97-AF65-F5344CB8AC3E}">
        <p14:creationId xmlns:p14="http://schemas.microsoft.com/office/powerpoint/2010/main" val="1127574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20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84CB13-B3FB-E9DC-0C94-40DF257F6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6C30B-DC7E-E851-7956-FE6B10876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45" y="32754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Obsidian is Markdown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264469AC-B031-DCB9-DD09-DB148AD41C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919" r="2312" b="36052"/>
          <a:stretch>
            <a:fillRect/>
          </a:stretch>
        </p:blipFill>
        <p:spPr>
          <a:xfrm>
            <a:off x="143641" y="1497151"/>
            <a:ext cx="3951281" cy="486505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1241F53-B513-30F7-EBBE-768ED5865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30280" y="3037639"/>
            <a:ext cx="1784076" cy="1784076"/>
          </a:xfrm>
          <a:prstGeom prst="rect">
            <a:avLst/>
          </a:prstGeom>
        </p:spPr>
      </p:pic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E6FB794-18E4-9DBC-B0A7-C60D7380803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570" r="6752"/>
          <a:stretch>
            <a:fillRect/>
          </a:stretch>
        </p:blipFill>
        <p:spPr>
          <a:xfrm>
            <a:off x="6177645" y="1918545"/>
            <a:ext cx="5539410" cy="444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18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20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53EA37-55E9-91D5-2458-143051FDE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A0EE9-61B9-4C81-E6E0-31A9D191B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45" y="32754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Obsidian is documents, </a:t>
            </a:r>
            <a:r>
              <a:rPr lang="en-US" b="1" i="1" dirty="0">
                <a:solidFill>
                  <a:srgbClr val="8A7DBE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done</a:t>
            </a:r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 </a:t>
            </a:r>
            <a:r>
              <a:rPr lang="en-US" b="1" i="1" dirty="0">
                <a:solidFill>
                  <a:srgbClr val="8A7DBE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my way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AEF42DD-01A1-E580-D4F5-7FE9A5B2E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15" y="1412456"/>
            <a:ext cx="7772400" cy="526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48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20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35549A-74D7-1027-3391-37434C964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C4E1A-FD30-3D86-F043-58DC73C29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45" y="32754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…and </a:t>
            </a:r>
            <a:r>
              <a:rPr lang="en-US" b="1" i="1" dirty="0">
                <a:solidFill>
                  <a:srgbClr val="8A7DBE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their way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26B969-71E7-7A7A-5C1D-6E70286F7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24" y="1639858"/>
            <a:ext cx="3460951" cy="77047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514269-36C7-D6DB-C275-B81E666E6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5524" y="1639858"/>
            <a:ext cx="3460951" cy="77047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993104-5063-3858-1A27-8FBFA211B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3024" y="1639858"/>
            <a:ext cx="3460951" cy="770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343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20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0E0528-91BB-EB3A-7D08-5EE62227E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4FA63-ACD5-F82E-9EB3-5C012979B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45" y="32754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…and </a:t>
            </a:r>
            <a:r>
              <a:rPr lang="en-US" b="1" i="1" dirty="0">
                <a:solidFill>
                  <a:srgbClr val="8A7DBE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every way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76CAADE-7917-5674-C962-02C8BB5A0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50" y="1940840"/>
            <a:ext cx="6541903" cy="415683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6E486814-F272-C443-2354-4CFEA4AB9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74565" y="2770156"/>
            <a:ext cx="1096219" cy="109621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AAC6221D-88BF-7193-9395-30FCEA690B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97700" y="2770155"/>
            <a:ext cx="1096219" cy="109621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30988E9-ED68-B1EA-99F4-2EB982278E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0620836" y="2770155"/>
            <a:ext cx="1096219" cy="109621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2AA2FCA-BAB5-CC22-475F-BA6C3A928A6F}"/>
              </a:ext>
            </a:extLst>
          </p:cNvPr>
          <p:cNvSpPr txBox="1"/>
          <p:nvPr/>
        </p:nvSpPr>
        <p:spPr>
          <a:xfrm>
            <a:off x="6774565" y="4235276"/>
            <a:ext cx="4942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chemeClr val="bg1"/>
                </a:solidFill>
                <a:latin typeface="Geist Black" pitchFamily="2" charset="77"/>
                <a:ea typeface="Geist Black" pitchFamily="2" charset="77"/>
                <a:cs typeface="Geist Black" pitchFamily="2" charset="77"/>
              </a:rPr>
              <a:t>But, that’s</a:t>
            </a:r>
            <a:r>
              <a:rPr lang="en-US" sz="3200" b="1" i="1" dirty="0">
                <a:solidFill>
                  <a:srgbClr val="8A7DBE"/>
                </a:solidFill>
                <a:latin typeface="Geist Black" pitchFamily="2" charset="77"/>
                <a:ea typeface="Geist Black" pitchFamily="2" charset="77"/>
                <a:cs typeface="Geist Black" pitchFamily="2" charset="77"/>
              </a:rPr>
              <a:t> not all!</a:t>
            </a:r>
          </a:p>
        </p:txBody>
      </p:sp>
    </p:spTree>
    <p:extLst>
      <p:ext uri="{BB962C8B-B14F-4D97-AF65-F5344CB8AC3E}">
        <p14:creationId xmlns:p14="http://schemas.microsoft.com/office/powerpoint/2010/main" val="415337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20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EE4CFD-827C-4589-6BD4-67245E0F6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70386-2CDA-AFB2-A3E8-173DBCFB1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45" y="327547"/>
            <a:ext cx="3149404" cy="1325563"/>
          </a:xfrm>
        </p:spPr>
        <p:txBody>
          <a:bodyPr/>
          <a:lstStyle/>
          <a:p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Obsidian is</a:t>
            </a:r>
            <a:endParaRPr lang="en-US" b="1" dirty="0">
              <a:solidFill>
                <a:srgbClr val="8A7DBE"/>
              </a:solidFill>
              <a:latin typeface="Geist SemiBold" pitchFamily="2" charset="77"/>
              <a:ea typeface="Geist SemiBold" pitchFamily="2" charset="77"/>
              <a:cs typeface="Geist SemiBold" pitchFamily="2" charset="77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C80DEBD-EF22-6B7E-2BDA-726DFB9A8175}"/>
              </a:ext>
            </a:extLst>
          </p:cNvPr>
          <p:cNvSpPr txBox="1">
            <a:spLocks/>
          </p:cNvSpPr>
          <p:nvPr/>
        </p:nvSpPr>
        <p:spPr>
          <a:xfrm>
            <a:off x="3535449" y="327547"/>
            <a:ext cx="16184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 dirty="0">
                <a:solidFill>
                  <a:srgbClr val="8A7DBE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VERY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011662-072B-9AA3-1793-C5394223E7E7}"/>
              </a:ext>
            </a:extLst>
          </p:cNvPr>
          <p:cNvSpPr txBox="1">
            <a:spLocks/>
          </p:cNvSpPr>
          <p:nvPr/>
        </p:nvSpPr>
        <p:spPr>
          <a:xfrm>
            <a:off x="3535449" y="331709"/>
            <a:ext cx="34137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Extensible</a:t>
            </a:r>
            <a:endParaRPr lang="en-US" b="1" dirty="0">
              <a:solidFill>
                <a:srgbClr val="8A7DBE"/>
              </a:solidFill>
              <a:latin typeface="Geist SemiBold" pitchFamily="2" charset="77"/>
              <a:ea typeface="Geist SemiBold" pitchFamily="2" charset="77"/>
              <a:cs typeface="Geist SemiBold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FDE0E8-B05C-F34E-4D71-64C293E55898}"/>
              </a:ext>
            </a:extLst>
          </p:cNvPr>
          <p:cNvSpPr txBox="1"/>
          <p:nvPr/>
        </p:nvSpPr>
        <p:spPr>
          <a:xfrm>
            <a:off x="2566094" y="1812060"/>
            <a:ext cx="2813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8A7DBE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2600</a:t>
            </a:r>
            <a:r>
              <a:rPr lang="en-US" sz="4800" b="1" dirty="0">
                <a:solidFill>
                  <a:srgbClr val="8A7DBE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C13A30-4EC8-91BB-10E0-CABF0EE3FD0D}"/>
              </a:ext>
            </a:extLst>
          </p:cNvPr>
          <p:cNvSpPr txBox="1"/>
          <p:nvPr/>
        </p:nvSpPr>
        <p:spPr>
          <a:xfrm>
            <a:off x="7229637" y="1812060"/>
            <a:ext cx="21295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8A7DBE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370</a:t>
            </a:r>
            <a:r>
              <a:rPr lang="en-US" sz="4800" b="1" dirty="0">
                <a:solidFill>
                  <a:srgbClr val="8A7DBE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19704C-8062-F77A-5AF0-BDC55435D102}"/>
              </a:ext>
            </a:extLst>
          </p:cNvPr>
          <p:cNvSpPr txBox="1"/>
          <p:nvPr/>
        </p:nvSpPr>
        <p:spPr>
          <a:xfrm>
            <a:off x="2380970" y="2787288"/>
            <a:ext cx="3127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0F0F0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plugins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A5C485-B8CA-1EDF-B5A6-36C99109C471}"/>
              </a:ext>
            </a:extLst>
          </p:cNvPr>
          <p:cNvSpPr txBox="1"/>
          <p:nvPr/>
        </p:nvSpPr>
        <p:spPr>
          <a:xfrm>
            <a:off x="6730663" y="2787287"/>
            <a:ext cx="3127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E6E6E6"/>
                </a:solidFill>
                <a:latin typeface="Geist ExtraBold" pitchFamily="2" charset="77"/>
                <a:ea typeface="Geist ExtraBold" pitchFamily="2" charset="77"/>
                <a:cs typeface="Geist ExtraBold" pitchFamily="2" charset="77"/>
              </a:rPr>
              <a:t>themes</a:t>
            </a:r>
          </a:p>
        </p:txBody>
      </p:sp>
      <p:pic>
        <p:nvPicPr>
          <p:cNvPr id="5122" name="Picture 2" descr="Unlock Your Brain's Potential: A Beginner's Guide to Obsidian and Building  a Second Brain › Peter Meglis">
            <a:extLst>
              <a:ext uri="{FF2B5EF4-FFF2-40B4-BE49-F238E27FC236}">
                <a16:creationId xmlns:a16="http://schemas.microsoft.com/office/drawing/2014/main" id="{9B13F559-D900-9BDF-60EF-A87D6A4C6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7752" y="3985090"/>
            <a:ext cx="6656235" cy="617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C0000EE-9845-5F08-711F-A345E6770E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153891" y="4010330"/>
            <a:ext cx="9350341" cy="612288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8EB837C-FEE5-9868-9668-78363A07C36C}"/>
              </a:ext>
            </a:extLst>
          </p:cNvPr>
          <p:cNvSpPr txBox="1"/>
          <p:nvPr/>
        </p:nvSpPr>
        <p:spPr>
          <a:xfrm>
            <a:off x="545789" y="1268695"/>
            <a:ext cx="3798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Graph View (built-in)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311775-7A16-4D44-ED75-6AB04225C4F9}"/>
              </a:ext>
            </a:extLst>
          </p:cNvPr>
          <p:cNvSpPr txBox="1"/>
          <p:nvPr/>
        </p:nvSpPr>
        <p:spPr>
          <a:xfrm>
            <a:off x="6800665" y="1268695"/>
            <a:ext cx="3798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Excalidraw</a:t>
            </a:r>
            <a:r>
              <a:rPr lang="en-US" dirty="0">
                <a:solidFill>
                  <a:schemeClr val="bg1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 for Obsidian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F342C8C-A8CF-EADF-CC43-6F3B1337E3FA}"/>
              </a:ext>
            </a:extLst>
          </p:cNvPr>
          <p:cNvSpPr txBox="1">
            <a:spLocks/>
          </p:cNvSpPr>
          <p:nvPr/>
        </p:nvSpPr>
        <p:spPr>
          <a:xfrm>
            <a:off x="1" y="38825"/>
            <a:ext cx="121919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Plugins for Obsidian</a:t>
            </a:r>
            <a:endParaRPr lang="en-US" b="1" dirty="0">
              <a:solidFill>
                <a:srgbClr val="8A7DBE"/>
              </a:solidFill>
              <a:latin typeface="Geist SemiBold" pitchFamily="2" charset="77"/>
              <a:ea typeface="Geist SemiBold" pitchFamily="2" charset="77"/>
              <a:cs typeface="Geis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1583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59259E-6 L 0.13268 -0.0007 " pathEditMode="relative" rAng="0" ptsTypes="AA">
                                      <p:cBhvr>
                                        <p:cTn id="6" dur="42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8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1134 L 0.00234 -0.3592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1740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6134 L 0.00104 -0.36227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504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5" grpId="0"/>
      <p:bldP spid="5" grpId="1"/>
      <p:bldP spid="7" grpId="0"/>
      <p:bldP spid="8" grpId="0"/>
      <p:bldP spid="10" grpId="0"/>
      <p:bldP spid="11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20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85C5D8-0A10-3ABF-458D-E85F1C48E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0382F-74BC-8522-44C7-8D0B322E4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45" y="32754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And the best part… it’s </a:t>
            </a:r>
            <a:r>
              <a:rPr lang="en-US" b="1" dirty="0">
                <a:solidFill>
                  <a:srgbClr val="8A7DBE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free</a:t>
            </a:r>
            <a:r>
              <a:rPr lang="en-US" b="1" dirty="0">
                <a:solidFill>
                  <a:srgbClr val="F0F0F0"/>
                </a:solidFill>
                <a:latin typeface="Geist SemiBold" pitchFamily="2" charset="77"/>
                <a:ea typeface="Geist SemiBold" pitchFamily="2" charset="77"/>
                <a:cs typeface="Geist SemiBold" pitchFamily="2" charset="77"/>
              </a:rPr>
              <a:t>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D24D5-7688-9EA3-8D16-49F075CBC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46" y="1574443"/>
            <a:ext cx="11278190" cy="2556685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The files made by Obsidian are in a format you can use in other apps and programs, meaning you don’t get locked into one app.</a:t>
            </a:r>
          </a:p>
          <a:p>
            <a:pPr marL="0" indent="0">
              <a:buNone/>
            </a:pPr>
            <a:endParaRPr lang="en-US" sz="2000" dirty="0">
              <a:solidFill>
                <a:srgbClr val="E6E6E6"/>
              </a:solidFill>
              <a:latin typeface="Geist Medium" pitchFamily="2" charset="77"/>
              <a:ea typeface="Geist Medium" pitchFamily="2" charset="77"/>
              <a:cs typeface="Geist Medium" pitchFamily="2" charset="77"/>
            </a:endParaRPr>
          </a:p>
          <a:p>
            <a:r>
              <a:rPr lang="en-US" sz="2000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Obsidian also offers a paid syncing subscription for $3-10 per month, allowing for extra convenience.</a:t>
            </a:r>
          </a:p>
          <a:p>
            <a:r>
              <a:rPr lang="en-US" sz="2000" dirty="0">
                <a:solidFill>
                  <a:srgbClr val="E6E6E6"/>
                </a:solidFill>
                <a:latin typeface="Geist Medium" pitchFamily="2" charset="77"/>
                <a:ea typeface="Geist Medium" pitchFamily="2" charset="77"/>
                <a:cs typeface="Geist Medium" pitchFamily="2" charset="77"/>
              </a:rPr>
              <a:t>The cloud storage you (likely) already pay for works just the same, and the documents aren’t locked into the Obsidian app or service.</a:t>
            </a:r>
            <a:endParaRPr lang="en-US" sz="2000" dirty="0">
              <a:solidFill>
                <a:schemeClr val="bg1"/>
              </a:solidFill>
              <a:latin typeface="Geist Medium" pitchFamily="2" charset="77"/>
              <a:ea typeface="Geist Medium" pitchFamily="2" charset="77"/>
              <a:cs typeface="Geist Medium" pitchFamily="2" charset="77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652DE36-B01C-BC48-2843-86C3700F79B8}"/>
              </a:ext>
            </a:extLst>
          </p:cNvPr>
          <p:cNvSpPr/>
          <p:nvPr/>
        </p:nvSpPr>
        <p:spPr>
          <a:xfrm>
            <a:off x="456904" y="4500861"/>
            <a:ext cx="11278191" cy="1754326"/>
          </a:xfrm>
          <a:prstGeom prst="roundRect">
            <a:avLst/>
          </a:prstGeom>
          <a:gradFill flip="none" rotWithShape="1">
            <a:gsLst>
              <a:gs pos="0">
                <a:srgbClr val="040208"/>
              </a:gs>
              <a:gs pos="49000">
                <a:srgbClr val="120825"/>
              </a:gs>
              <a:gs pos="100000">
                <a:srgbClr val="1A0A32"/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F5F753-111E-7570-E0C1-8010010DE327}"/>
              </a:ext>
            </a:extLst>
          </p:cNvPr>
          <p:cNvSpPr txBox="1"/>
          <p:nvPr/>
        </p:nvSpPr>
        <p:spPr>
          <a:xfrm>
            <a:off x="1061597" y="4593795"/>
            <a:ext cx="2690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0F0F0"/>
                </a:solidFill>
              </a:rPr>
              <a:t>Did you know?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37731C0-1E0C-8884-713F-737950944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781" y="4629497"/>
            <a:ext cx="451816" cy="45181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4A15DFD-62A6-354A-661B-5B63A49E342E}"/>
              </a:ext>
            </a:extLst>
          </p:cNvPr>
          <p:cNvSpPr txBox="1"/>
          <p:nvPr/>
        </p:nvSpPr>
        <p:spPr>
          <a:xfrm>
            <a:off x="538796" y="5189575"/>
            <a:ext cx="11065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0F0F0"/>
                </a:solidFill>
              </a:rPr>
              <a:t>Microsoft makes money by locking users into expensive subscriptions using this technique. By creating proprietary formats for documents, it makes it harder for people to use the documents outside of a Microsoft product. Using Obsidian for documents can not only save you time, but also money and stress.</a:t>
            </a:r>
          </a:p>
        </p:txBody>
      </p:sp>
    </p:spTree>
    <p:extLst>
      <p:ext uri="{BB962C8B-B14F-4D97-AF65-F5344CB8AC3E}">
        <p14:creationId xmlns:p14="http://schemas.microsoft.com/office/powerpoint/2010/main" val="96105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292</Words>
  <Application>Microsoft Macintosh PowerPoint</Application>
  <PresentationFormat>Widescreen</PresentationFormat>
  <Paragraphs>54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Aptos</vt:lpstr>
      <vt:lpstr>Aptos Display</vt:lpstr>
      <vt:lpstr>Arial</vt:lpstr>
      <vt:lpstr>Geist Black</vt:lpstr>
      <vt:lpstr>Geist ExtraBold</vt:lpstr>
      <vt:lpstr>Geist Medium</vt:lpstr>
      <vt:lpstr>Geist SemiBold</vt:lpstr>
      <vt:lpstr>Office Theme</vt:lpstr>
      <vt:lpstr>Obsidian</vt:lpstr>
      <vt:lpstr>Obsidian is for creating.</vt:lpstr>
      <vt:lpstr>Obsidian is Markdown</vt:lpstr>
      <vt:lpstr>Obsidian is Markdown</vt:lpstr>
      <vt:lpstr>Obsidian is documents, done my way</vt:lpstr>
      <vt:lpstr>…and their way</vt:lpstr>
      <vt:lpstr>…and every way</vt:lpstr>
      <vt:lpstr>Obsidian is</vt:lpstr>
      <vt:lpstr>And the best part… it’s free!</vt:lpstr>
      <vt:lpstr>Download today!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Aidan Honor</dc:creator>
  <cp:lastModifiedBy>Aidan Honor</cp:lastModifiedBy>
  <cp:revision>13</cp:revision>
  <dcterms:created xsi:type="dcterms:W3CDTF">2025-09-24T06:50:08Z</dcterms:created>
  <dcterms:modified xsi:type="dcterms:W3CDTF">2025-09-24T11:54:46Z</dcterms:modified>
</cp:coreProperties>
</file>